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handoutMasterIdLst>
    <p:handoutMasterId r:id="rId22"/>
  </p:handoutMasterIdLst>
  <p:sldIdLst>
    <p:sldId id="258" r:id="rId3"/>
    <p:sldId id="259" r:id="rId4"/>
    <p:sldId id="292" r:id="rId5"/>
    <p:sldId id="281" r:id="rId6"/>
    <p:sldId id="269" r:id="rId7"/>
    <p:sldId id="306" r:id="rId8"/>
    <p:sldId id="305" r:id="rId9"/>
    <p:sldId id="303" r:id="rId10"/>
    <p:sldId id="276" r:id="rId11"/>
    <p:sldId id="293" r:id="rId12"/>
    <p:sldId id="274" r:id="rId13"/>
    <p:sldId id="271" r:id="rId14"/>
    <p:sldId id="273" r:id="rId15"/>
    <p:sldId id="285" r:id="rId16"/>
    <p:sldId id="302" r:id="rId17"/>
    <p:sldId id="307" r:id="rId18"/>
    <p:sldId id="275" r:id="rId19"/>
    <p:sldId id="289" r:id="rId2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Casteel" initials="DC" lastIdx="1" clrIdx="0">
    <p:extLst>
      <p:ext uri="{19B8F6BF-5375-455C-9EA6-DF929625EA0E}">
        <p15:presenceInfo xmlns:p15="http://schemas.microsoft.com/office/powerpoint/2012/main" userId="eafd9db14027fa9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85731" autoAdjust="0"/>
  </p:normalViewPr>
  <p:slideViewPr>
    <p:cSldViewPr snapToGrid="0">
      <p:cViewPr>
        <p:scale>
          <a:sx n="100" d="100"/>
          <a:sy n="100" d="100"/>
        </p:scale>
        <p:origin x="618" y="-1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8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3671F4E-5755-413B-9AD6-F0BFF115A6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24D9A2-A96D-4BC8-8104-AD79BCE8EB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37C86-628E-472A-B00D-29F906023CA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08FEB1-8624-4CA2-98F4-E8F30542FD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3045A0-A890-4D96-A992-E9894811123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BC8B9-5808-457A-958F-0FA79BC13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07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35CC8-9905-40D8-92A4-244DD7C3242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D0356-9929-46D9-AD73-E8DBCEB0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07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63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0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755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24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815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429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9470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0046D2-BA19-870D-2219-042E227A36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4AADAF1-9AA8-F101-FCD8-EFA57D038C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B23A08-3406-895E-5BDD-C9F29C7EA7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006DF2-712D-A6ED-5B8E-FC029F4AAA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881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Annual Meeting adjourned at  __________________________________.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537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26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07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1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15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45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3B6C8D-9C85-5DAA-E069-FF1F5BB2E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B478D3C-0223-2CD2-5578-49D6C48632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AA82998-F6DB-788A-7730-84B91E6A29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CBAFD-DACC-1FF8-279B-350414A47E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03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2197F-1F19-C813-0B35-52463BC485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B8F27E1-403A-594A-361E-40474CEF8B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BE152D8-482C-D4AB-9D99-9BC92A687D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9F814-D78E-C0C0-B817-B627562A28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85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EA4D6D-5C89-5D36-8233-D5D760CC9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5E02509-F825-0A0E-23DE-0367771ECC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B4759D9-1D6C-CD49-CDCB-FF7EBDC371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4F128D-CDAC-EB54-5AF1-3667672E43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599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D0356-9929-46D9-AD73-E8DBCEB0C72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7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C313D-28F4-44C8-B068-DA5652B03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184F4E-8E85-48ED-87D6-EF3079B77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B0C44-46FF-4176-927D-B1798A0BA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826C-0464-4BEF-B96F-547D3F2F6E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A05CE-FAB7-4EDC-B978-7E64C0CD5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089C8-522C-494D-812F-41050571F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60E3-ADCB-417A-817D-ADEBCBCC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5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8BD08-3F99-4508-A6E1-9A2118CBF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8D6ABD-2FDE-4A56-9F44-689407D82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12DAD-C7E4-4632-8B67-F07A5C142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826C-0464-4BEF-B96F-547D3F2F6E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725CB-6CE3-4B55-ACD0-F5953DBF7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6E13B-FFFA-4D4B-A751-0D21FFAA0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60E3-ADCB-417A-817D-ADEBCBCC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8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A32860-FF80-4E7A-9C0B-A73DE71251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7B830A-2118-4041-BEA9-02D6AE7CE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A8298-AE7F-486B-94FE-4E436184C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826C-0464-4BEF-B96F-547D3F2F6E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A1454-71E8-46A1-AFFF-F1C4E899E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22FA4-FDBE-4030-A1E9-3A39FB0F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60E3-ADCB-417A-817D-ADEBCBCC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93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541371"/>
            <a:ext cx="10363200" cy="6093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5560">
              <a:lnSpc>
                <a:spcPts val="1425"/>
              </a:lnSpc>
            </a:pPr>
            <a:fld id="{81D60167-4931-47E6-BA6A-407CBD079E47}" type="slidenum">
              <a:rPr lang="en-US" spc="-5" smtClean="0"/>
              <a:pPr marL="35560">
                <a:lnSpc>
                  <a:spcPts val="1425"/>
                </a:lnSpc>
              </a:pPr>
              <a:t>‹#›</a:t>
            </a:fld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503450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5560">
              <a:lnSpc>
                <a:spcPts val="1425"/>
              </a:lnSpc>
            </a:pPr>
            <a:fld id="{81D60167-4931-47E6-BA6A-407CBD079E47}" type="slidenum">
              <a:rPr lang="en-US" spc="-5" smtClean="0"/>
              <a:pPr marL="35560">
                <a:lnSpc>
                  <a:spcPts val="1425"/>
                </a:lnSpc>
              </a:pPr>
              <a:t>‹#›</a:t>
            </a:fld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3963840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3846"/>
                </a:solidFill>
                <a:latin typeface="Z@R27C0.tmp"/>
                <a:cs typeface="Z@R27C0.tmp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03846"/>
                </a:solidFill>
                <a:latin typeface="Z@R28DB.tmp"/>
                <a:cs typeface="Z@R28DB.tmp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5560">
              <a:lnSpc>
                <a:spcPts val="1425"/>
              </a:lnSpc>
            </a:pPr>
            <a:fld id="{81D60167-4931-47E6-BA6A-407CBD079E47}" type="slidenum">
              <a:rPr lang="en-US" spc="-5" smtClean="0"/>
              <a:pPr marL="35560">
                <a:lnSpc>
                  <a:spcPts val="1425"/>
                </a:lnSpc>
              </a:pPr>
              <a:t>‹#›</a:t>
            </a:fld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403345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3846"/>
                </a:solidFill>
                <a:latin typeface="Z@R27C0.tmp"/>
                <a:cs typeface="Z@R27C0.tmp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5560">
              <a:lnSpc>
                <a:spcPts val="1425"/>
              </a:lnSpc>
            </a:pPr>
            <a:fld id="{81D60167-4931-47E6-BA6A-407CBD079E47}" type="slidenum">
              <a:rPr lang="en-US" spc="-5" smtClean="0"/>
              <a:pPr marL="35560">
                <a:lnSpc>
                  <a:spcPts val="1425"/>
                </a:lnSpc>
              </a:pPr>
              <a:t>‹#›</a:t>
            </a:fld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1217477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448047" y="5334000"/>
            <a:ext cx="3295904" cy="7802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3846"/>
                </a:solidFill>
                <a:latin typeface="Z@R27C0.tmp"/>
                <a:cs typeface="Z@R27C0.tmp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5560">
              <a:lnSpc>
                <a:spcPts val="1425"/>
              </a:lnSpc>
            </a:pPr>
            <a:fld id="{81D60167-4931-47E6-BA6A-407CBD079E47}" type="slidenum">
              <a:rPr lang="en-US" spc="-5" smtClean="0"/>
              <a:pPr marL="35560">
                <a:lnSpc>
                  <a:spcPts val="1425"/>
                </a:lnSpc>
              </a:pPr>
              <a:t>‹#›</a:t>
            </a:fld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252943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532111" y="6100572"/>
            <a:ext cx="2050288" cy="4846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2568447" y="147826"/>
            <a:ext cx="6855967" cy="66598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5560">
              <a:lnSpc>
                <a:spcPts val="1425"/>
              </a:lnSpc>
            </a:pPr>
            <a:fld id="{81D60167-4931-47E6-BA6A-407CBD079E47}" type="slidenum">
              <a:rPr lang="en-US" spc="-5" smtClean="0"/>
              <a:pPr marL="35560">
                <a:lnSpc>
                  <a:spcPts val="1425"/>
                </a:lnSpc>
              </a:pPr>
              <a:t>‹#›</a:t>
            </a:fld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86888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73B3F-E2C1-4A75-BA5F-D3B6A6FA5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65600-2C8D-47E9-B6BA-1D5A06191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337D3-D1F9-4FE1-BE92-6CFD8B27D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826C-0464-4BEF-B96F-547D3F2F6E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8555E-5A1A-4314-B374-D540D26A9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14DCC-6A2C-4E92-A69E-FB6C52E8F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60E3-ADCB-417A-817D-ADEBCBCC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7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8D6F4-D2FD-4BC5-B11C-0D11C0934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AF492-8D8C-4A0B-8900-BBFB454BE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AAFF4-8608-449B-97FD-CD52B7C3F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826C-0464-4BEF-B96F-547D3F2F6E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96431-EE64-4442-A525-33C6D2BCF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3AD7E-E80C-4182-91F5-AA4BA00C9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60E3-ADCB-417A-817D-ADEBCBCC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5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F1E49-E326-4DF0-8572-960A9D262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F0EAF-8479-4FB1-8415-471F4DAD94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240C6C-6E35-4C19-868F-CA77520E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089DE-2EEC-42AA-8285-BFC28FC7E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826C-0464-4BEF-B96F-547D3F2F6E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AC1346-3467-40CD-B72D-3EFC026EC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F7881-411C-4191-9E13-3E9A5A8A2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60E3-ADCB-417A-817D-ADEBCBCC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1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ECACE-3350-429E-BA89-8B2724CDB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0290D-142B-4B36-B217-9172B6B9E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8DCF42-ACD6-4E0F-A215-55E64A3F3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DDB5DF-B287-4DD3-9EE0-DAFD4232DE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B68C26-D1F0-407C-8CE5-771A009A71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762C2A-7BF7-489D-9918-7758AC7F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826C-0464-4BEF-B96F-547D3F2F6E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4FD82F-52B2-4559-A4F6-7AAC58241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DD7823-594A-4F83-802B-0FA1B0635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60E3-ADCB-417A-817D-ADEBCBCC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34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36B74-CA2C-49D4-8B24-D5BA201E9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DE206C-9A5D-445C-9323-A57274A7C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826C-0464-4BEF-B96F-547D3F2F6E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B3D59-9720-4490-8B26-B19607682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82F61D-DE1D-4203-A975-C2A05179C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60E3-ADCB-417A-817D-ADEBCBCC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0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32131D-45B7-4B43-9473-96182C1F8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826C-0464-4BEF-B96F-547D3F2F6E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43004E-4404-4456-8FDE-00FB54483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1CFE4-3755-418E-A46B-0F9CACECF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60E3-ADCB-417A-817D-ADEBCBCC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817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661FA-077E-4C47-86BD-F29127D2C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40D96-5666-4F55-B89C-968C83F6E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E19F3F-EC29-4F9B-A405-7685942AB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A9E38-F6B7-4D06-8165-22EE50F58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826C-0464-4BEF-B96F-547D3F2F6E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F49E5-D966-4CCA-A34F-C1C034A62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FFA727-2037-4C7A-844F-5EBB4B89C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60E3-ADCB-417A-817D-ADEBCBCC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0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446ED-22E0-4B5B-8BCC-13647E75E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CEACAC-3FFB-4C8A-85C6-FB088B1A2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E99275-3EAB-4971-9035-869D6EFF4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84E75-9D64-4F31-9E39-2BBA8FCB3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826C-0464-4BEF-B96F-547D3F2F6E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9269F7-1924-4AEA-8C79-43B75A301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AF5B6-E621-4908-9CBF-D9B229BDB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60E3-ADCB-417A-817D-ADEBCBCC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7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B4090-643C-48AF-832B-8BB12B57E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77214-C5DB-440F-BA5F-314E03F96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2E0FE-883C-417F-87D4-C5D2B3A96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6826C-0464-4BEF-B96F-547D3F2F6E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6B83C-F4D5-44EF-8207-2C3EAADA2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075D3-17EF-4580-B4BA-AB133A54E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C60E3-ADCB-417A-817D-ADEBCBCC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1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532111" y="6100572"/>
            <a:ext cx="2050288" cy="4846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4520" y="2523616"/>
            <a:ext cx="5542957" cy="690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003846"/>
                </a:solidFill>
                <a:latin typeface="Z@R27C0.tmp"/>
                <a:cs typeface="Z@R27C0.tmp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9832" y="1488186"/>
            <a:ext cx="11472333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003846"/>
                </a:solidFill>
                <a:latin typeface="Z@R28DB.tmp"/>
                <a:cs typeface="Z@R28DB.tmp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198691" y="6446122"/>
            <a:ext cx="296333" cy="179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5560">
              <a:lnSpc>
                <a:spcPts val="1425"/>
              </a:lnSpc>
            </a:pPr>
            <a:fld id="{81D60167-4931-47E6-BA6A-407CBD079E47}" type="slidenum">
              <a:rPr lang="en-US" spc="-5" smtClean="0"/>
              <a:pPr marL="35560">
                <a:lnSpc>
                  <a:spcPts val="1425"/>
                </a:lnSpc>
              </a:pPr>
              <a:t>‹#›</a:t>
            </a:fld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26737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52600" y="2"/>
            <a:ext cx="9144000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49952" y="5390388"/>
            <a:ext cx="2331720" cy="7376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2693" y="1602648"/>
            <a:ext cx="9286613" cy="3385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Columbia River MOAA Foundation </a:t>
            </a:r>
            <a:b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(CRMF) </a:t>
            </a:r>
            <a:b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Annual Meeting</a:t>
            </a:r>
            <a:b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February 20, 2025</a:t>
            </a:r>
            <a:b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057400" y="228600"/>
            <a:ext cx="777240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2024 Review</a:t>
            </a:r>
            <a:endParaRPr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DD250-0197-48A8-849F-6A8AB22E036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670560" y="1447801"/>
            <a:ext cx="10942320" cy="5295899"/>
          </a:xfrm>
        </p:spPr>
        <p:txBody>
          <a:bodyPr/>
          <a:lstStyle/>
          <a:p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2024 regulatory reports timely filed: </a:t>
            </a:r>
          </a:p>
          <a:p>
            <a:pPr marL="1371600" lvl="2" indent="-457200">
              <a:lnSpc>
                <a:spcPct val="150000"/>
              </a:lnSpc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IRS:  Form 990N postcard</a:t>
            </a:r>
          </a:p>
          <a:p>
            <a:pPr marL="1371600" lvl="2" indent="-457200">
              <a:lnSpc>
                <a:spcPct val="150000"/>
              </a:lnSpc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WA Office of the Secy of State</a:t>
            </a:r>
          </a:p>
          <a:p>
            <a:pPr marL="1828800" lvl="3" indent="-457200">
              <a:lnSpc>
                <a:spcPct val="150000"/>
              </a:lnSpc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Annual Report—Lists Board Members</a:t>
            </a:r>
          </a:p>
          <a:p>
            <a:pPr marL="1828800" lvl="3" indent="-457200">
              <a:lnSpc>
                <a:spcPct val="150000"/>
              </a:lnSpc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Charities Nonprofit Renewal (Financials)</a:t>
            </a:r>
          </a:p>
          <a:p>
            <a:pPr marL="914400" lvl="1" indent="-457200"/>
            <a:endParaRPr lang="en-US" sz="3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520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057400" y="228600"/>
            <a:ext cx="777240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2024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DD250-0197-48A8-849F-6A8AB22E036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447800" y="1557109"/>
            <a:ext cx="9220200" cy="4297587"/>
          </a:xfrm>
        </p:spPr>
        <p:txBody>
          <a:bodyPr/>
          <a:lstStyle/>
          <a:p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Continued all 4 scholarships</a:t>
            </a:r>
          </a:p>
          <a:p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Paid off WSU-V GUA </a:t>
            </a: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Endowment</a:t>
            </a:r>
          </a:p>
          <a:p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Made matching </a:t>
            </a:r>
            <a:r>
              <a:rPr lang="en-US" sz="4400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gifts</a:t>
            </a: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to Clark &amp; VCOE</a:t>
            </a:r>
          </a:p>
          <a:p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Gift cards to VA transplant lodge &amp; FH</a:t>
            </a:r>
          </a:p>
          <a:p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Increased $ to STT recipients (CCVAC)</a:t>
            </a:r>
          </a:p>
          <a:p>
            <a:endParaRPr lang="en-US" sz="4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888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EB0E-2FD0-480C-AD9C-7C8922FB8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600" y="110055"/>
            <a:ext cx="7772400" cy="609398"/>
          </a:xfrm>
        </p:spPr>
        <p:txBody>
          <a:bodyPr/>
          <a:lstStyle/>
          <a:p>
            <a:pPr algn="ctr"/>
            <a:r>
              <a:rPr lang="en-US" b="1" dirty="0">
                <a:latin typeface="Calibri Light" panose="020F0302020204030204" pitchFamily="34" charset="0"/>
              </a:rPr>
              <a:t>2025 Looking Ahead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4A084-8CE6-4699-8DDC-98695BDD7C38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579120" y="1219201"/>
            <a:ext cx="10972800" cy="4595104"/>
          </a:xfrm>
        </p:spPr>
        <p:txBody>
          <a:bodyPr/>
          <a:lstStyle/>
          <a:p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Scholarship fund</a:t>
            </a:r>
            <a: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:</a:t>
            </a:r>
          </a:p>
          <a:p>
            <a:pPr marL="457200" indent="-457200"/>
            <a:endParaRPr lang="en-U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14400" lvl="1" indent="-457200"/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Continue or increase scholarship support at Clark &amp; WSU-V</a:t>
            </a:r>
          </a:p>
          <a:p>
            <a:pPr marL="914400" lvl="1" indent="-457200"/>
            <a:endParaRPr lang="en-US" sz="4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14400" lvl="1" indent="-457200"/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Continue matches and grow endowment(s)</a:t>
            </a:r>
          </a:p>
          <a:p>
            <a:pPr marL="914400" lvl="1" indent="-457200"/>
            <a:endParaRPr lang="en-US" sz="4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08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EB0E-2FD0-480C-AD9C-7C8922FB8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600" y="110055"/>
            <a:ext cx="7772400" cy="609398"/>
          </a:xfrm>
        </p:spPr>
        <p:txBody>
          <a:bodyPr/>
          <a:lstStyle/>
          <a:p>
            <a:pPr algn="ctr"/>
            <a:r>
              <a:rPr lang="en-US" b="1" dirty="0">
                <a:latin typeface="Calibri Light" panose="020F0302020204030204" pitchFamily="34" charset="0"/>
              </a:rPr>
              <a:t>2025 Looking Ahead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4A084-8CE6-4699-8DDC-98695BDD7C38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599440" y="1153208"/>
            <a:ext cx="11003280" cy="5594737"/>
          </a:xfrm>
        </p:spPr>
        <p:txBody>
          <a:bodyPr/>
          <a:lstStyle/>
          <a:p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Support the Troops (STT) fund:</a:t>
            </a:r>
          </a:p>
          <a:p>
            <a:endParaRPr lang="en-U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14400" lvl="1" indent="-457200"/>
            <a: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Continue $$ to JROTC including MOAA medals (may have a new JROTC unit in Vancouver?)</a:t>
            </a:r>
          </a:p>
          <a:p>
            <a:pPr marL="914400" lvl="1" indent="-457200"/>
            <a:endParaRPr lang="en-U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14400" lvl="1" indent="-457200"/>
            <a: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Focus on needs of local veterans / organizations</a:t>
            </a:r>
          </a:p>
          <a:p>
            <a:pPr marL="914400" lvl="1" indent="-457200"/>
            <a:endParaRPr lang="en-U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14400" lvl="1" indent="-457200"/>
            <a: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Continue support of CCVAC Stand Down</a:t>
            </a:r>
          </a:p>
          <a:p>
            <a:pPr marL="457200" lvl="1" indent="0">
              <a:buNone/>
            </a:pPr>
            <a:endParaRPr lang="en-U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/>
            <a:endParaRPr lang="en-U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382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EB0E-2FD0-480C-AD9C-7C8922FB8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600" y="110055"/>
            <a:ext cx="7772400" cy="609398"/>
          </a:xfrm>
        </p:spPr>
        <p:txBody>
          <a:bodyPr/>
          <a:lstStyle/>
          <a:p>
            <a:pPr algn="ctr"/>
            <a:r>
              <a:rPr lang="en-US" b="1" dirty="0">
                <a:latin typeface="Calibri Light" panose="020F0302020204030204" pitchFamily="34" charset="0"/>
              </a:rPr>
              <a:t>2025 Looking Ahead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4A084-8CE6-4699-8DDC-98695BDD7C38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914400" y="1437688"/>
            <a:ext cx="10495280" cy="5201237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Ways to donate (consult your tax advisor)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eriod"/>
            </a:pPr>
            <a: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Cash/ check at events/ via mail w/dues letter 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eriod"/>
            </a:pPr>
            <a: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Link Fred Meyer Rewards card (12 families have)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eriod"/>
            </a:pPr>
            <a: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QCD from your RMD IRA accounts still popular</a:t>
            </a:r>
          </a:p>
          <a:p>
            <a:pPr marL="1085850" lvl="1" indent="0">
              <a:lnSpc>
                <a:spcPct val="100000"/>
              </a:lnSpc>
              <a:buNone/>
            </a:pPr>
            <a:r>
              <a:rPr lang="en-US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Reduces your AGI on front side of 1040</a:t>
            </a:r>
          </a:p>
          <a:p>
            <a:pPr marL="803275" indent="-803275">
              <a:lnSpc>
                <a:spcPct val="100000"/>
              </a:lnSpc>
              <a:buAutoNum type="arabicPeriod" startAt="4"/>
            </a:pPr>
            <a: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Bequests from your estate</a:t>
            </a:r>
          </a:p>
          <a:p>
            <a:pPr marL="0" indent="0">
              <a:buNone/>
            </a:pPr>
            <a:endParaRPr lang="en-U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742950" indent="-742950">
              <a:buAutoNum type="arabicPeriod" startAt="4"/>
            </a:pPr>
            <a:endParaRPr lang="en-US" sz="3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/>
            <a:endParaRPr lang="en-U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850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42A1511-5EC1-4C3C-BCA9-5DD12DDCC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601078"/>
              </p:ext>
            </p:extLst>
          </p:nvPr>
        </p:nvGraphicFramePr>
        <p:xfrm>
          <a:off x="2489200" y="711200"/>
          <a:ext cx="7172961" cy="5415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5895">
                  <a:extLst>
                    <a:ext uri="{9D8B030D-6E8A-4147-A177-3AD203B41FA5}">
                      <a16:colId xmlns:a16="http://schemas.microsoft.com/office/drawing/2014/main" val="3528846512"/>
                    </a:ext>
                  </a:extLst>
                </a:gridCol>
                <a:gridCol w="458825">
                  <a:extLst>
                    <a:ext uri="{9D8B030D-6E8A-4147-A177-3AD203B41FA5}">
                      <a16:colId xmlns:a16="http://schemas.microsoft.com/office/drawing/2014/main" val="1038182325"/>
                    </a:ext>
                  </a:extLst>
                </a:gridCol>
                <a:gridCol w="492966">
                  <a:extLst>
                    <a:ext uri="{9D8B030D-6E8A-4147-A177-3AD203B41FA5}">
                      <a16:colId xmlns:a16="http://schemas.microsoft.com/office/drawing/2014/main" val="2319050666"/>
                    </a:ext>
                  </a:extLst>
                </a:gridCol>
                <a:gridCol w="475895">
                  <a:extLst>
                    <a:ext uri="{9D8B030D-6E8A-4147-A177-3AD203B41FA5}">
                      <a16:colId xmlns:a16="http://schemas.microsoft.com/office/drawing/2014/main" val="2565730072"/>
                    </a:ext>
                  </a:extLst>
                </a:gridCol>
                <a:gridCol w="456704">
                  <a:extLst>
                    <a:ext uri="{9D8B030D-6E8A-4147-A177-3AD203B41FA5}">
                      <a16:colId xmlns:a16="http://schemas.microsoft.com/office/drawing/2014/main" val="2110413117"/>
                    </a:ext>
                  </a:extLst>
                </a:gridCol>
                <a:gridCol w="495086">
                  <a:extLst>
                    <a:ext uri="{9D8B030D-6E8A-4147-A177-3AD203B41FA5}">
                      <a16:colId xmlns:a16="http://schemas.microsoft.com/office/drawing/2014/main" val="27980331"/>
                    </a:ext>
                  </a:extLst>
                </a:gridCol>
                <a:gridCol w="475895">
                  <a:extLst>
                    <a:ext uri="{9D8B030D-6E8A-4147-A177-3AD203B41FA5}">
                      <a16:colId xmlns:a16="http://schemas.microsoft.com/office/drawing/2014/main" val="3385650316"/>
                    </a:ext>
                  </a:extLst>
                </a:gridCol>
                <a:gridCol w="387294">
                  <a:extLst>
                    <a:ext uri="{9D8B030D-6E8A-4147-A177-3AD203B41FA5}">
                      <a16:colId xmlns:a16="http://schemas.microsoft.com/office/drawing/2014/main" val="1715663444"/>
                    </a:ext>
                  </a:extLst>
                </a:gridCol>
                <a:gridCol w="564496">
                  <a:extLst>
                    <a:ext uri="{9D8B030D-6E8A-4147-A177-3AD203B41FA5}">
                      <a16:colId xmlns:a16="http://schemas.microsoft.com/office/drawing/2014/main" val="193735376"/>
                    </a:ext>
                  </a:extLst>
                </a:gridCol>
                <a:gridCol w="475895">
                  <a:extLst>
                    <a:ext uri="{9D8B030D-6E8A-4147-A177-3AD203B41FA5}">
                      <a16:colId xmlns:a16="http://schemas.microsoft.com/office/drawing/2014/main" val="3647185176"/>
                    </a:ext>
                  </a:extLst>
                </a:gridCol>
                <a:gridCol w="475895">
                  <a:extLst>
                    <a:ext uri="{9D8B030D-6E8A-4147-A177-3AD203B41FA5}">
                      <a16:colId xmlns:a16="http://schemas.microsoft.com/office/drawing/2014/main" val="4133841043"/>
                    </a:ext>
                  </a:extLst>
                </a:gridCol>
                <a:gridCol w="475895">
                  <a:extLst>
                    <a:ext uri="{9D8B030D-6E8A-4147-A177-3AD203B41FA5}">
                      <a16:colId xmlns:a16="http://schemas.microsoft.com/office/drawing/2014/main" val="3924092014"/>
                    </a:ext>
                  </a:extLst>
                </a:gridCol>
                <a:gridCol w="475895">
                  <a:extLst>
                    <a:ext uri="{9D8B030D-6E8A-4147-A177-3AD203B41FA5}">
                      <a16:colId xmlns:a16="http://schemas.microsoft.com/office/drawing/2014/main" val="2314585662"/>
                    </a:ext>
                  </a:extLst>
                </a:gridCol>
                <a:gridCol w="475895">
                  <a:extLst>
                    <a:ext uri="{9D8B030D-6E8A-4147-A177-3AD203B41FA5}">
                      <a16:colId xmlns:a16="http://schemas.microsoft.com/office/drawing/2014/main" val="3284044923"/>
                    </a:ext>
                  </a:extLst>
                </a:gridCol>
                <a:gridCol w="510430">
                  <a:extLst>
                    <a:ext uri="{9D8B030D-6E8A-4147-A177-3AD203B41FA5}">
                      <a16:colId xmlns:a16="http://schemas.microsoft.com/office/drawing/2014/main" val="789771612"/>
                    </a:ext>
                  </a:extLst>
                </a:gridCol>
              </a:tblGrid>
              <a:tr h="676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  <a:latin typeface="+mj-lt"/>
                        </a:rPr>
                        <a:t>O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  <a:latin typeface="+mj-lt"/>
                        </a:rPr>
                        <a:t>L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  <a:latin typeface="+mj-lt"/>
                        </a:rPr>
                        <a:t>U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M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B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I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A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6570951"/>
                  </a:ext>
                </a:extLst>
              </a:tr>
              <a:tr h="676911"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0934075"/>
                  </a:ext>
                </a:extLst>
              </a:tr>
              <a:tr h="676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  <a:latin typeface="+mj-lt"/>
                        </a:rPr>
                        <a:t>I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L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I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  <a:latin typeface="+mj-lt"/>
                        </a:rPr>
                        <a:t>T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A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  <a:latin typeface="+mj-lt"/>
                        </a:rPr>
                        <a:t>R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4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5081884"/>
                  </a:ext>
                </a:extLst>
              </a:tr>
              <a:tr h="676911"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en-US" sz="4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  <a:latin typeface="+mj-lt"/>
                        </a:rPr>
                        <a:t>F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F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I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C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E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R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S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3221413"/>
                  </a:ext>
                </a:extLst>
              </a:tr>
              <a:tr h="676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A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S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S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O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C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I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  <a:latin typeface="+mj-lt"/>
                        </a:rPr>
                        <a:t>A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T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I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  <a:latin typeface="+mj-lt"/>
                        </a:rPr>
                        <a:t>O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N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9574073"/>
                  </a:ext>
                </a:extLst>
              </a:tr>
              <a:tr h="676911"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9736162"/>
                  </a:ext>
                </a:extLst>
              </a:tr>
              <a:tr h="676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A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  <a:latin typeface="+mj-lt"/>
                        </a:rPr>
                        <a:t>M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E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R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I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C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A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2879068"/>
                  </a:ext>
                </a:extLst>
              </a:tr>
              <a:tr h="676911"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O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4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N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D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  <a:latin typeface="+mj-lt"/>
                        </a:rPr>
                        <a:t>A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  <a:latin typeface="+mj-lt"/>
                        </a:rPr>
                        <a:t>T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  <a:latin typeface="+mj-lt"/>
                        </a:rPr>
                        <a:t>I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  <a:latin typeface="+mj-lt"/>
                        </a:rPr>
                        <a:t>O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  <a:latin typeface="+mj-lt"/>
                        </a:rPr>
                        <a:t>N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2593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781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1BBDF-A5EB-71BE-30A9-2E533B1B66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CD5339F1-D310-D2A5-A22C-925A7446C46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14475" y="306612"/>
            <a:ext cx="910590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Since 2015</a:t>
            </a:r>
            <a:endParaRPr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6DFE6E-F89D-A58E-EC4E-C0D3C37D9128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2219325" y="1521806"/>
            <a:ext cx="7730218" cy="5029582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Thanks to  </a:t>
            </a:r>
            <a:r>
              <a:rPr lang="en-US" sz="4400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we have </a:t>
            </a:r>
            <a:r>
              <a:rPr lang="en-US" sz="4400" b="1" u="sng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donated over $78,000 </a:t>
            </a: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to Scholarships &amp; STT in our community</a:t>
            </a:r>
          </a:p>
          <a:p>
            <a:pPr marL="457200" indent="-457200"/>
            <a:endParaRPr lang="en-U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14400" lvl="1" indent="-457200"/>
            <a:endParaRPr lang="en-US" sz="3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524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7391" y="2600987"/>
            <a:ext cx="4157218" cy="135421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3970" algn="ctr"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</a:rPr>
              <a:t>Questions ?</a:t>
            </a:r>
            <a:b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</a:rPr>
            </a:br>
            <a:endParaRPr b="1" dirty="0">
              <a:solidFill>
                <a:schemeClr val="tx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46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6799" y="866775"/>
            <a:ext cx="10201275" cy="556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49952" y="5390388"/>
            <a:ext cx="2331720" cy="7376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2693" y="1758481"/>
            <a:ext cx="9286613" cy="2437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Columbia River MOAA  Foundation </a:t>
            </a:r>
            <a:b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(CRMF) </a:t>
            </a:r>
            <a:b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Treasurer's Reports</a:t>
            </a:r>
            <a:endParaRPr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51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98752" y="488226"/>
            <a:ext cx="4194495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ADMINISTRATIVE</a:t>
            </a:r>
            <a:endParaRPr dirty="0">
              <a:solidFill>
                <a:schemeClr val="tx1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08616" y="6446122"/>
            <a:ext cx="13589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25"/>
              </a:lnSpc>
            </a:pPr>
            <a:fld id="{81D60167-4931-47E6-BA6A-407CBD079E47}" type="slidenum">
              <a:rPr sz="1200" spc="-5" dirty="0">
                <a:solidFill>
                  <a:srgbClr val="888888"/>
                </a:solidFill>
                <a:latin typeface="Arial"/>
                <a:cs typeface="Arial"/>
              </a:rPr>
              <a:pPr marL="25400">
                <a:lnSpc>
                  <a:spcPts val="1425"/>
                </a:lnSpc>
              </a:pPr>
              <a:t>2</a:t>
            </a:fld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D012A2-CFCE-4B69-85EA-8D6055935200}"/>
              </a:ext>
            </a:extLst>
          </p:cNvPr>
          <p:cNvSpPr txBox="1"/>
          <p:nvPr/>
        </p:nvSpPr>
        <p:spPr>
          <a:xfrm>
            <a:off x="1505711" y="1643744"/>
            <a:ext cx="9180576" cy="4050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prstClr val="black"/>
                </a:solidFill>
                <a:latin typeface="Calibri Light" panose="020F0302020204030204" pitchFamily="34" charset="0"/>
              </a:rPr>
              <a:t>Call to Order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prstClr val="black"/>
                </a:solidFill>
                <a:latin typeface="Calibri Light" panose="020F0302020204030204" pitchFamily="34" charset="0"/>
              </a:rPr>
              <a:t>Ascertain Quorum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prstClr val="black"/>
                </a:solidFill>
                <a:latin typeface="Calibri Light" panose="020F0302020204030204" pitchFamily="34" charset="0"/>
              </a:rPr>
              <a:t>Approve February 15, 2024 Annual Meeting minutes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33594" y="288290"/>
            <a:ext cx="1927860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AGENDA</a:t>
            </a:r>
            <a:endParaRPr dirty="0">
              <a:solidFill>
                <a:schemeClr val="tx1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08616" y="6446122"/>
            <a:ext cx="13589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25"/>
              </a:lnSpc>
            </a:pPr>
            <a:fld id="{81D60167-4931-47E6-BA6A-407CBD079E47}" type="slidenum">
              <a:rPr sz="1200" spc="-5" dirty="0">
                <a:solidFill>
                  <a:srgbClr val="888888"/>
                </a:solidFill>
                <a:latin typeface="Arial"/>
                <a:cs typeface="Arial"/>
              </a:rPr>
              <a:pPr marL="25400">
                <a:lnSpc>
                  <a:spcPts val="1425"/>
                </a:lnSpc>
              </a:pPr>
              <a:t>3</a:t>
            </a:fld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D012A2-CFCE-4B69-85EA-8D6055935200}"/>
              </a:ext>
            </a:extLst>
          </p:cNvPr>
          <p:cNvSpPr txBox="1"/>
          <p:nvPr/>
        </p:nvSpPr>
        <p:spPr>
          <a:xfrm>
            <a:off x="650240" y="1023669"/>
            <a:ext cx="10922000" cy="7097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85900" lvl="2" indent="-5715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sz="4400" b="1" dirty="0">
              <a:solidFill>
                <a:prstClr val="black"/>
              </a:solidFill>
              <a:latin typeface="Calibri Light" panose="020F0302020204030204" pitchFamily="34" charset="0"/>
            </a:endParaRPr>
          </a:p>
          <a:p>
            <a:pPr marL="1485900" lvl="2" indent="-5715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4400" b="1" dirty="0">
                <a:solidFill>
                  <a:prstClr val="black"/>
                </a:solidFill>
                <a:latin typeface="Calibri Light" panose="020F0302020204030204" pitchFamily="34" charset="0"/>
              </a:rPr>
              <a:t>President’s /Secy’s Remarks--overview</a:t>
            </a:r>
          </a:p>
          <a:p>
            <a:pPr marL="1485900" lvl="2" indent="-5715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4400" b="1" dirty="0">
                <a:solidFill>
                  <a:prstClr val="black"/>
                </a:solidFill>
                <a:latin typeface="Calibri Light" panose="020F0302020204030204" pitchFamily="34" charset="0"/>
              </a:rPr>
              <a:t>Approve By-Laws revisions</a:t>
            </a:r>
          </a:p>
          <a:p>
            <a:pPr marL="1485900" lvl="2" indent="-5715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4400" b="1" dirty="0">
                <a:solidFill>
                  <a:prstClr val="black"/>
                </a:solidFill>
                <a:latin typeface="Calibri Light" panose="020F0302020204030204" pitchFamily="34" charset="0"/>
              </a:rPr>
              <a:t>Treasurer’s Reports--$$$ details</a:t>
            </a:r>
          </a:p>
          <a:p>
            <a:pPr marL="1485900" lvl="2" indent="-5715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4400" b="1" dirty="0">
                <a:solidFill>
                  <a:prstClr val="black"/>
                </a:solidFill>
                <a:latin typeface="Calibri Light" panose="020F0302020204030204" pitchFamily="34" charset="0"/>
              </a:rPr>
              <a:t>Q &amp; A</a:t>
            </a:r>
          </a:p>
          <a:p>
            <a:pPr>
              <a:lnSpc>
                <a:spcPct val="150000"/>
              </a:lnSpc>
              <a:tabLst>
                <a:tab pos="914400" algn="l"/>
              </a:tabLst>
            </a:pPr>
            <a:endParaRPr lang="en-US" sz="4400" b="1" dirty="0">
              <a:solidFill>
                <a:prstClr val="black"/>
              </a:solidFill>
              <a:latin typeface="Calibri Light" panose="020F0302020204030204" pitchFamily="34" charset="0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sz="4400" b="1" dirty="0">
              <a:solidFill>
                <a:prstClr val="black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272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4B255-EEE5-4692-89BA-13BC60916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Columbia River MOAA Foundation (CRMF)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497BC-C2BA-48D5-9981-C30915648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IRC 501©3 public nonprofit created in 2015 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(10th Anniversary Aug 2025)</a:t>
            </a:r>
          </a:p>
          <a:p>
            <a:pPr lvl="1"/>
            <a:r>
              <a:rPr lang="en-US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EIN 47-4776049</a:t>
            </a:r>
          </a:p>
          <a:p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Registered and Incorporated with WA Secy of State (OSOS)</a:t>
            </a:r>
          </a:p>
          <a:p>
            <a:pPr lvl="1"/>
            <a:r>
              <a:rPr lang="en-US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Public nonprofit charity</a:t>
            </a:r>
          </a:p>
          <a:p>
            <a:pPr lvl="1"/>
            <a:r>
              <a:rPr lang="en-US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UBI 603 236 781</a:t>
            </a:r>
          </a:p>
          <a:p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Set up as a subsidiary of the Chapter</a:t>
            </a:r>
          </a:p>
          <a:p>
            <a:pPr lvl="1"/>
            <a:r>
              <a:rPr lang="en-US" sz="2800" b="1" dirty="0">
                <a:latin typeface="+mj-lt"/>
              </a:rPr>
              <a:t>Operates as a separate &amp; independent corporation from the parent</a:t>
            </a:r>
            <a:endParaRPr lang="en-US" sz="2800" b="1" dirty="0">
              <a:latin typeface="+mj-lt"/>
              <a:cs typeface="Calibri Light" panose="020F0302020204030204" pitchFamily="34" charset="0"/>
            </a:endParaRPr>
          </a:p>
          <a:p>
            <a:pPr lvl="1"/>
            <a:r>
              <a:rPr lang="en-US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CRMF board must approve all disbursements</a:t>
            </a:r>
          </a:p>
        </p:txBody>
      </p:sp>
    </p:spTree>
    <p:extLst>
      <p:ext uri="{BB962C8B-B14F-4D97-AF65-F5344CB8AC3E}">
        <p14:creationId xmlns:p14="http://schemas.microsoft.com/office/powerpoint/2010/main" val="3174913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534160" y="228600"/>
            <a:ext cx="912368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Major By-Laws Revision Highlights -1</a:t>
            </a:r>
            <a:endParaRPr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DD250-0197-48A8-849F-6A8AB22E036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117600" y="1471578"/>
            <a:ext cx="9540240" cy="4300665"/>
          </a:xfrm>
        </p:spPr>
        <p:txBody>
          <a:bodyPr/>
          <a:lstStyle/>
          <a:p>
            <a:pPr marL="914400" lvl="1" indent="-457200"/>
            <a:r>
              <a:rPr lang="en-US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ART V Sec 8—Treasurer</a:t>
            </a:r>
          </a:p>
          <a:p>
            <a:pPr marL="1371600" lvl="2" indent="-457200"/>
            <a:r>
              <a:rPr lang="en-US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Currently President &amp; Treasurer have to meet to counter sign all checks even though BOD has already approved expense</a:t>
            </a:r>
          </a:p>
          <a:p>
            <a:pPr marL="1371600" lvl="2" indent="-457200"/>
            <a:r>
              <a:rPr lang="en-US" sz="3200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Change allows single Treasurer signature on pre-approved BOD expenditures</a:t>
            </a:r>
          </a:p>
          <a:p>
            <a:pPr marL="1371600" lvl="2" indent="-457200"/>
            <a:r>
              <a:rPr lang="en-US" sz="3200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Exception</a:t>
            </a:r>
            <a:r>
              <a:rPr lang="en-US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: reimbursements to treasurer still requires counter signature</a:t>
            </a:r>
          </a:p>
          <a:p>
            <a:pPr marL="1371600" lvl="2" indent="-457200"/>
            <a:endParaRPr lang="en-US" sz="3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209CB4-D1F9-1A04-4E7A-37F34DCAC7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E50E783-8DDF-0231-C731-A57D3C6B960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34160" y="228600"/>
            <a:ext cx="912368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Major By-Laws Revision Highlights -2</a:t>
            </a:r>
            <a:endParaRPr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12FCA9-0B22-43CE-0228-881AFE0FA089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117600" y="1471578"/>
            <a:ext cx="9540240" cy="4615623"/>
          </a:xfrm>
        </p:spPr>
        <p:txBody>
          <a:bodyPr/>
          <a:lstStyle/>
          <a:p>
            <a:pPr marL="914400" lvl="1" indent="-457200"/>
            <a:r>
              <a:rPr lang="en-US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ART VII Limitations—new Sec 5</a:t>
            </a:r>
          </a:p>
          <a:p>
            <a:pPr marL="1371600" lvl="2" indent="-457200"/>
            <a:r>
              <a:rPr lang="en-US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WSU-V currently charges 4.76% on EVERY payment we make—current scholarship or endowment balance</a:t>
            </a:r>
          </a:p>
          <a:p>
            <a:pPr marL="1371600" lvl="2" indent="-457200"/>
            <a:r>
              <a:rPr lang="en-US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Change states “</a:t>
            </a:r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Neither CRMF nor CRC shall use or allow to be used any portion of these funds to pay for administrative, processing, or advancement fees, </a:t>
            </a:r>
            <a:r>
              <a:rPr lang="en-US" sz="3200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or for any other charges imposed by academic foundations </a:t>
            </a:r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or any other recipient.</a:t>
            </a:r>
            <a:r>
              <a:rPr lang="en-US" sz="3200" b="1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Arial" panose="020B0604020202020204" pitchFamily="34" charset="0"/>
                <a:cs typeface="Calibri Light" panose="020F0302020204030204" pitchFamily="34" charset="0"/>
              </a:rPr>
              <a:t>”</a:t>
            </a:r>
            <a:endParaRPr lang="en-US" sz="3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0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8C1DF-3562-0926-CCAA-E5E94FFEF7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3743A7B-CF91-FE87-60FC-DD1773C8D48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057400" y="228600"/>
            <a:ext cx="777240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2024 in Review</a:t>
            </a:r>
            <a:endParaRPr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6E0B78-AFE0-5BBE-72D2-E147023F9AB2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2558143" y="1521806"/>
            <a:ext cx="7391400" cy="6173485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Thank </a:t>
            </a:r>
            <a:r>
              <a:rPr lang="en-US" sz="4400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for your generosity—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especially for your response to dues letter, scholarship events, and EOY donations</a:t>
            </a:r>
          </a:p>
          <a:p>
            <a:pPr marL="457200" indent="-457200"/>
            <a:endParaRPr lang="en-U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14400" lvl="1" indent="-457200"/>
            <a:endParaRPr lang="en-US" sz="3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12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C1FF4D-9DCB-67A6-C418-A110CBC8C4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F2B61DA-813A-9088-CD91-A0E1373698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057400" y="228600"/>
            <a:ext cx="777240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2024 in Review</a:t>
            </a:r>
            <a:endParaRPr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63B742-8D29-9B1A-BA1D-DCC32956602C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504950" y="1521806"/>
            <a:ext cx="9153525" cy="5107594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Due to your generosity—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CRMF donated over $11,400 in Scholarships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&amp; Support The Troops (STT) support </a:t>
            </a:r>
          </a:p>
          <a:p>
            <a:pPr marL="457200" indent="-457200"/>
            <a:endParaRPr lang="en-U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14400" lvl="1" indent="-457200"/>
            <a:endParaRPr lang="en-US" sz="3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844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057400" y="228600"/>
            <a:ext cx="777240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2024 Review</a:t>
            </a:r>
            <a:endParaRPr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DD250-0197-48A8-849F-6A8AB22E036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041400" y="1251148"/>
            <a:ext cx="10109200" cy="5833392"/>
          </a:xfrm>
        </p:spPr>
        <p:txBody>
          <a:bodyPr/>
          <a:lstStyle/>
          <a:p>
            <a:pPr marL="457200" indent="-457200">
              <a:lnSpc>
                <a:spcPct val="150000"/>
              </a:lnSpc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Your donations go farther because</a:t>
            </a:r>
          </a:p>
          <a:p>
            <a:pPr marL="1371600" lvl="2" indent="-457200">
              <a:lnSpc>
                <a:spcPct val="150000"/>
              </a:lnSpc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$0 Admin fees </a:t>
            </a:r>
          </a:p>
          <a:p>
            <a:pPr marL="1371600" lvl="2" indent="-457200">
              <a:lnSpc>
                <a:spcPct val="150000"/>
              </a:lnSpc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CRC pays </a:t>
            </a:r>
            <a:r>
              <a:rPr lang="en-US" sz="4400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all</a:t>
            </a: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admin costs--</a:t>
            </a:r>
          </a:p>
          <a:p>
            <a:pPr marL="1371600" lvl="2" indent="-457200">
              <a:lnSpc>
                <a:spcPct val="150000"/>
              </a:lnSpc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So, </a:t>
            </a:r>
            <a:r>
              <a:rPr lang="en-US" sz="4400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100%</a:t>
            </a: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of your donation goes to Scholarships or STT funds</a:t>
            </a:r>
          </a:p>
          <a:p>
            <a:pPr marL="914400" lvl="1" indent="-457200"/>
            <a:endParaRPr lang="en-US" sz="3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616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17991</TotalTime>
  <Words>615</Words>
  <Application>Microsoft Office PowerPoint</Application>
  <PresentationFormat>Widescreen</PresentationFormat>
  <Paragraphs>165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Z@R27C0.tmp</vt:lpstr>
      <vt:lpstr>Z@R28DB.tmp</vt:lpstr>
      <vt:lpstr>Office Theme</vt:lpstr>
      <vt:lpstr>1_Office Theme</vt:lpstr>
      <vt:lpstr> Columbia River MOAA Foundation  (CRMF)  Annual Meeting February 20, 2025 </vt:lpstr>
      <vt:lpstr>ADMINISTRATIVE</vt:lpstr>
      <vt:lpstr>AGENDA</vt:lpstr>
      <vt:lpstr>Columbia River MOAA Foundation (CRMF)</vt:lpstr>
      <vt:lpstr>Major By-Laws Revision Highlights -1</vt:lpstr>
      <vt:lpstr>Major By-Laws Revision Highlights -2</vt:lpstr>
      <vt:lpstr>2024 in Review</vt:lpstr>
      <vt:lpstr>2024 in Review</vt:lpstr>
      <vt:lpstr>2024 Review</vt:lpstr>
      <vt:lpstr>2024 Review</vt:lpstr>
      <vt:lpstr>2024 Review</vt:lpstr>
      <vt:lpstr>2025 Looking Ahead</vt:lpstr>
      <vt:lpstr>2025 Looking Ahead</vt:lpstr>
      <vt:lpstr>2025 Looking Ahead</vt:lpstr>
      <vt:lpstr>PowerPoint Presentation</vt:lpstr>
      <vt:lpstr>Since 2015</vt:lpstr>
      <vt:lpstr>Questions ? </vt:lpstr>
      <vt:lpstr> Columbia River MOAA  Foundation  (CRMF)   Treasurer's Reports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Columbia River MOAA  Foundation  (CRMF)  2020 Annual Meeting</dc:title>
  <dc:creator>David Casteel</dc:creator>
  <cp:lastModifiedBy>David Casteel</cp:lastModifiedBy>
  <cp:revision>247</cp:revision>
  <cp:lastPrinted>2024-02-14T05:21:41Z</cp:lastPrinted>
  <dcterms:created xsi:type="dcterms:W3CDTF">2020-01-14T20:35:15Z</dcterms:created>
  <dcterms:modified xsi:type="dcterms:W3CDTF">2025-02-11T21:45:52Z</dcterms:modified>
</cp:coreProperties>
</file>